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61" r:id="rId2"/>
    <p:sldId id="262" r:id="rId3"/>
    <p:sldId id="265" r:id="rId4"/>
    <p:sldId id="264" r:id="rId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2634" y="11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11F98B-1CF3-4297-B78E-29FB56D6FF30}" type="datetimeFigureOut">
              <a:rPr lang="de-AT" smtClean="0"/>
              <a:t>24.02.2016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6F1E4-E592-4364-8123-8E2FF61C931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5352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izenplatzhalt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2292" name="Foliennummernplatzhalter 3"/>
          <p:cNvSpPr txBox="1">
            <a:spLocks noGrp="1"/>
          </p:cNvSpPr>
          <p:nvPr/>
        </p:nvSpPr>
        <p:spPr bwMode="auto">
          <a:xfrm>
            <a:off x="3884464" y="8684461"/>
            <a:ext cx="2972005" cy="45812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27" tIns="45714" rIns="91427" bIns="45714" anchor="b"/>
          <a:lstStyle/>
          <a:p>
            <a:pPr algn="r">
              <a:defRPr/>
            </a:pPr>
            <a:fld id="{CD916ADB-5975-48D0-A3A1-0210619F12D9}" type="slidenum">
              <a:rPr lang="de-DE" sz="1200">
                <a:latin typeface="+mn-lt"/>
                <a:cs typeface="+mn-cs"/>
              </a:rPr>
              <a:pPr algn="r">
                <a:defRPr/>
              </a:pPr>
              <a:t>3</a:t>
            </a:fld>
            <a:endParaRPr lang="de-DE" sz="1200" dirty="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izenplatzhalt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2292" name="Foliennummernplatzhalter 3"/>
          <p:cNvSpPr txBox="1">
            <a:spLocks noGrp="1"/>
          </p:cNvSpPr>
          <p:nvPr/>
        </p:nvSpPr>
        <p:spPr bwMode="auto">
          <a:xfrm>
            <a:off x="3884464" y="8684460"/>
            <a:ext cx="2972005" cy="45812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27" tIns="45714" rIns="91427" bIns="45714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CD916ADB-5975-48D0-A3A1-0210619F12D9}" type="slidenum">
              <a:rPr lang="de-DE" sz="1200">
                <a:solidFill>
                  <a:prstClr val="black"/>
                </a:solidFill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de-DE" sz="1200" dirty="0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6348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388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59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2546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654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393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2720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38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8812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35539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74111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 bright="12000" contrast="-33000"/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205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1031" name="Fußzeilenplatzhalter 4"/>
          <p:cNvSpPr txBox="1">
            <a:spLocks noGrp="1"/>
          </p:cNvSpPr>
          <p:nvPr userDrawn="1"/>
        </p:nvSpPr>
        <p:spPr bwMode="auto">
          <a:xfrm>
            <a:off x="2928938" y="6429375"/>
            <a:ext cx="61436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2000" dirty="0">
                <a:solidFill>
                  <a:prstClr val="white"/>
                </a:solidFill>
                <a:cs typeface="Arial" charset="0"/>
              </a:rPr>
              <a:t>		</a:t>
            </a:r>
            <a:r>
              <a:rPr lang="de-DE" sz="2000" dirty="0" err="1">
                <a:solidFill>
                  <a:prstClr val="white"/>
                </a:solidFill>
                <a:cs typeface="Arial" charset="0"/>
              </a:rPr>
              <a:t>www</a:t>
            </a:r>
            <a:r>
              <a:rPr lang="de-DE" sz="2000" dirty="0">
                <a:solidFill>
                  <a:prstClr val="white"/>
                </a:solidFill>
                <a:cs typeface="Arial" charset="0"/>
              </a:rPr>
              <a:t>. ati.ac.at</a:t>
            </a:r>
          </a:p>
        </p:txBody>
      </p:sp>
      <p:pic>
        <p:nvPicPr>
          <p:cNvPr id="2053" name="Picture 7" descr="C:\Users\Thorsten Schumm\Wien\Admin\logo\transparenter Hintergrund\GIF\weiss auf transparent\ATI-Logo_Standard_16x9cm.gif"/>
          <p:cNvPicPr>
            <a:picLocks noChangeAspect="1" noChangeArrowheads="1"/>
          </p:cNvPicPr>
          <p:nvPr userDrawn="1"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96838" y="5857875"/>
            <a:ext cx="1689100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937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mailto:%20christoph.clausen@ati.ac.at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mailto:schneeweiss@ati.ac.a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gif"/><Relationship Id="rId5" Type="http://schemas.openxmlformats.org/officeDocument/2006/relationships/hyperlink" Target="mailto:Arno.Rauschenbeutel@ati.ac.at" TargetMode="Externa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4"/>
          <p:cNvSpPr>
            <a:spLocks noGrp="1"/>
          </p:cNvSpPr>
          <p:nvPr>
            <p:ph type="ctrTitle" idx="4294967295"/>
          </p:nvPr>
        </p:nvSpPr>
        <p:spPr>
          <a:xfrm>
            <a:off x="685800" y="1628800"/>
            <a:ext cx="7772400" cy="1470025"/>
          </a:xfrm>
        </p:spPr>
        <p:txBody>
          <a:bodyPr/>
          <a:lstStyle/>
          <a:p>
            <a:pPr eaLnBrk="1" hangingPunct="1"/>
            <a:r>
              <a:rPr lang="en-US" sz="6000" b="1" dirty="0" smtClean="0">
                <a:latin typeface="Arial" charset="0"/>
              </a:rPr>
              <a:t>Applied</a:t>
            </a:r>
            <a:br>
              <a:rPr lang="en-US" sz="6000" b="1" dirty="0" smtClean="0">
                <a:latin typeface="Arial" charset="0"/>
              </a:rPr>
            </a:br>
            <a:r>
              <a:rPr lang="en-US" sz="6000" b="1" dirty="0" smtClean="0">
                <a:latin typeface="Arial" charset="0"/>
              </a:rPr>
              <a:t>Quantum Physics</a:t>
            </a:r>
          </a:p>
        </p:txBody>
      </p:sp>
      <p:sp>
        <p:nvSpPr>
          <p:cNvPr id="90115" name="Rectangle 5"/>
          <p:cNvSpPr>
            <a:spLocks noGrp="1"/>
          </p:cNvSpPr>
          <p:nvPr>
            <p:ph type="subTitle" idx="4294967295"/>
          </p:nvPr>
        </p:nvSpPr>
        <p:spPr>
          <a:xfrm>
            <a:off x="685800" y="3384575"/>
            <a:ext cx="8149856" cy="1752600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en-US" sz="2800" dirty="0" smtClean="0">
                <a:latin typeface="Arial" charset="0"/>
              </a:rPr>
              <a:t>Arno Rauschenbeutel, </a:t>
            </a:r>
            <a:br>
              <a:rPr lang="en-US" sz="2800" dirty="0" smtClean="0">
                <a:latin typeface="Arial" charset="0"/>
              </a:rPr>
            </a:br>
            <a:r>
              <a:rPr lang="en-US" sz="2800" dirty="0" smtClean="0">
                <a:latin typeface="Arial" charset="0"/>
              </a:rPr>
              <a:t>Philipp </a:t>
            </a:r>
            <a:r>
              <a:rPr lang="en-US" sz="2800" dirty="0" err="1" smtClean="0">
                <a:latin typeface="Arial" charset="0"/>
              </a:rPr>
              <a:t>Schneeweiß</a:t>
            </a:r>
            <a:r>
              <a:rPr lang="en-US" sz="2800" dirty="0" smtClean="0">
                <a:latin typeface="Arial" charset="0"/>
              </a:rPr>
              <a:t>, Sarah </a:t>
            </a:r>
            <a:r>
              <a:rPr lang="en-US" sz="2800" dirty="0" err="1" smtClean="0">
                <a:latin typeface="Arial" charset="0"/>
              </a:rPr>
              <a:t>Skoff</a:t>
            </a:r>
            <a:r>
              <a:rPr lang="en-US" sz="2800" dirty="0" smtClean="0">
                <a:latin typeface="Arial" charset="0"/>
              </a:rPr>
              <a:t>, Jürgen Volz</a:t>
            </a:r>
          </a:p>
        </p:txBody>
      </p:sp>
      <p:pic>
        <p:nvPicPr>
          <p:cNvPr id="5" name="Grafik 4" descr="VCQ.jpg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14761" y="130223"/>
            <a:ext cx="1621735" cy="836712"/>
          </a:xfrm>
          <a:prstGeom prst="rect">
            <a:avLst/>
          </a:prstGeom>
        </p:spPr>
      </p:pic>
      <p:pic>
        <p:nvPicPr>
          <p:cNvPr id="6" name="Picture 21" descr="C:\Users\Thorsten Schumm\Wien\START-Project\Webseite\Logos\CoQuS.gif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16824" y="966936"/>
            <a:ext cx="1619672" cy="44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feld 15"/>
          <p:cNvSpPr txBox="1">
            <a:spLocks noChangeArrowheads="1"/>
          </p:cNvSpPr>
          <p:nvPr/>
        </p:nvSpPr>
        <p:spPr bwMode="auto">
          <a:xfrm>
            <a:off x="1928813" y="6418263"/>
            <a:ext cx="54292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AT" b="1">
                <a:solidFill>
                  <a:prstClr val="white"/>
                </a:solidFill>
                <a:latin typeface="Arial" charset="0"/>
                <a:cs typeface="Arial" charset="0"/>
              </a:rPr>
              <a:t>Angewandte Quantenphysik</a:t>
            </a:r>
          </a:p>
        </p:txBody>
      </p:sp>
      <p:pic>
        <p:nvPicPr>
          <p:cNvPr id="262148" name="Picture 4" descr="Foundations and Applications of Quantum Scienc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76"/>
          <a:stretch/>
        </p:blipFill>
        <p:spPr bwMode="auto">
          <a:xfrm>
            <a:off x="5370243" y="5081577"/>
            <a:ext cx="1289989" cy="85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2153" name="Picture 9" descr="http://www.icmab.es/raddel/images/logo_marie-curie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5081577"/>
            <a:ext cx="879175" cy="85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rno\AppData\Local\Microsoft\Windows\Temporary Internet Files\Content.Outlook\8924WKHY\_Logo_NextLite_print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" t="14353" r="34459" b="24917"/>
          <a:stretch/>
        </p:blipFill>
        <p:spPr bwMode="auto">
          <a:xfrm>
            <a:off x="6826916" y="5229201"/>
            <a:ext cx="2179354" cy="5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" descr="SIQS logo new.png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1224" y1="67285" x2="21224" y2="67285"/>
                        <a14:foregroundMark x1="37500" y1="70215" x2="37500" y2="70215"/>
                        <a14:foregroundMark x1="46875" y1="70215" x2="46875" y2="70215"/>
                        <a14:foregroundMark x1="68359" y1="68750" x2="68359" y2="68750"/>
                        <a14:foregroundMark x1="37630" y1="62305" x2="37630" y2="623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74" b="15544"/>
          <a:stretch/>
        </p:blipFill>
        <p:spPr>
          <a:xfrm>
            <a:off x="3083705" y="5033547"/>
            <a:ext cx="892724" cy="900845"/>
          </a:xfrm>
          <a:prstGeom prst="rect">
            <a:avLst/>
          </a:prstGeom>
        </p:spPr>
      </p:pic>
      <p:pic>
        <p:nvPicPr>
          <p:cNvPr id="13" name="Picture 2" descr="http://erc.europa.eu/sites/default/files/content/LOGO-ERC.jpg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8" r="11192" b="21904"/>
          <a:stretch/>
        </p:blipFill>
        <p:spPr bwMode="auto">
          <a:xfrm>
            <a:off x="2051720" y="5094615"/>
            <a:ext cx="860254" cy="83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04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/>
          </p:cNvSpPr>
          <p:nvPr>
            <p:ph type="title" idx="4294967295"/>
          </p:nvPr>
        </p:nvSpPr>
        <p:spPr>
          <a:xfrm>
            <a:off x="755650" y="274638"/>
            <a:ext cx="8229600" cy="114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600" smtClean="0">
                <a:latin typeface="Arial" charset="0"/>
              </a:rPr>
              <a:t>Coupling light and matter in the quantum regime with optical nanofibers</a:t>
            </a:r>
          </a:p>
        </p:txBody>
      </p:sp>
      <p:sp>
        <p:nvSpPr>
          <p:cNvPr id="91139" name="Rectangle 3"/>
          <p:cNvSpPr>
            <a:spLocks noGrp="1"/>
          </p:cNvSpPr>
          <p:nvPr>
            <p:ph type="body" idx="4294967295"/>
          </p:nvPr>
        </p:nvSpPr>
        <p:spPr>
          <a:xfrm>
            <a:off x="755650" y="1557338"/>
            <a:ext cx="82296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>
                <a:latin typeface="Arial" charset="0"/>
              </a:rPr>
              <a:t>fundamental research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>
                <a:latin typeface="Arial" charset="0"/>
              </a:rPr>
              <a:t>quantum optics &amp; nanophotonics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>
                <a:latin typeface="Arial" charset="0"/>
              </a:rPr>
              <a:t>cavity quantum electrodynamics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>
                <a:latin typeface="Arial" charset="0"/>
              </a:rPr>
              <a:t>quantum information &amp; communication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>
                <a:latin typeface="Arial" charset="0"/>
              </a:rPr>
              <a:t>hybrid quantum systems</a:t>
            </a:r>
          </a:p>
          <a:p>
            <a:pPr eaLnBrk="1" hangingPunct="1">
              <a:lnSpc>
                <a:spcPct val="80000"/>
              </a:lnSpc>
              <a:spcBef>
                <a:spcPct val="70000"/>
              </a:spcBef>
            </a:pPr>
            <a:r>
              <a:rPr lang="en-US" sz="2800" smtClean="0">
                <a:latin typeface="Arial" charset="0"/>
              </a:rPr>
              <a:t>applications and devices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>
                <a:latin typeface="Arial" charset="0"/>
              </a:rPr>
              <a:t>all-optical switches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>
                <a:latin typeface="Arial" charset="0"/>
              </a:rPr>
              <a:t>single photon sources &amp; transistors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>
                <a:latin typeface="Arial" charset="0"/>
              </a:rPr>
              <a:t>ultra-sensitive spectroscopy</a:t>
            </a:r>
          </a:p>
          <a:p>
            <a:pPr eaLnBrk="1" hangingPunct="1">
              <a:lnSpc>
                <a:spcPct val="80000"/>
              </a:lnSpc>
              <a:spcBef>
                <a:spcPct val="70000"/>
              </a:spcBef>
            </a:pPr>
            <a:r>
              <a:rPr lang="en-US" sz="2800" smtClean="0">
                <a:latin typeface="Arial" charset="0"/>
              </a:rPr>
              <a:t>technologies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>
                <a:latin typeface="Arial" charset="0"/>
              </a:rPr>
              <a:t>lasers, optics, fiber optics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>
                <a:latin typeface="Arial" charset="0"/>
              </a:rPr>
              <a:t>ultra-high vacuum and cryogenics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>
                <a:latin typeface="Arial" charset="0"/>
              </a:rPr>
              <a:t>nanofiber fabrication &amp; nano-processing</a:t>
            </a:r>
          </a:p>
        </p:txBody>
      </p:sp>
      <p:sp>
        <p:nvSpPr>
          <p:cNvPr id="91157" name="Text Box 25"/>
          <p:cNvSpPr txBox="1">
            <a:spLocks noChangeArrowheads="1"/>
          </p:cNvSpPr>
          <p:nvPr/>
        </p:nvSpPr>
        <p:spPr bwMode="auto">
          <a:xfrm>
            <a:off x="5686425" y="1797050"/>
            <a:ext cx="11826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prstClr val="black"/>
                </a:solidFill>
                <a:latin typeface="Arial" charset="0"/>
                <a:cs typeface="Arial" charset="0"/>
              </a:rPr>
              <a:t>optical </a:t>
            </a:r>
          </a:p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prstClr val="black"/>
                </a:solidFill>
                <a:latin typeface="Arial" charset="0"/>
                <a:cs typeface="Arial" charset="0"/>
              </a:rPr>
              <a:t>microresonators</a:t>
            </a:r>
          </a:p>
        </p:txBody>
      </p:sp>
      <p:sp>
        <p:nvSpPr>
          <p:cNvPr id="91158" name="Rectangle 26"/>
          <p:cNvSpPr>
            <a:spLocks noChangeArrowheads="1"/>
          </p:cNvSpPr>
          <p:nvPr/>
        </p:nvSpPr>
        <p:spPr bwMode="auto">
          <a:xfrm>
            <a:off x="8310563" y="0"/>
            <a:ext cx="8334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200">
                <a:solidFill>
                  <a:prstClr val="black"/>
                </a:solidFill>
                <a:latin typeface="Arial" charset="0"/>
                <a:cs typeface="Arial" charset="0"/>
              </a:rPr>
              <a:t>Research</a:t>
            </a:r>
            <a:endParaRPr lang="en-US" sz="120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91162" name="Picture 26" descr="Resonator Schema und Fluoreszenz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624638" y="1328738"/>
            <a:ext cx="2036762" cy="1452562"/>
          </a:xfrm>
          <a:prstGeom prst="rect">
            <a:avLst/>
          </a:prstGeom>
          <a:noFill/>
        </p:spPr>
      </p:pic>
      <p:pic>
        <p:nvPicPr>
          <p:cNvPr id="91163" name="Picture 27" descr="cold_atoms_setup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300788" y="3200400"/>
            <a:ext cx="2684462" cy="1668463"/>
          </a:xfrm>
          <a:prstGeom prst="rect">
            <a:avLst/>
          </a:prstGeom>
          <a:noFill/>
        </p:spPr>
      </p:pic>
      <p:pic>
        <p:nvPicPr>
          <p:cNvPr id="91164" name="Picture 28" descr="PTCDA on Fiber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475413" y="5529263"/>
            <a:ext cx="2335212" cy="563562"/>
          </a:xfrm>
          <a:prstGeom prst="rect">
            <a:avLst/>
          </a:prstGeom>
          <a:noFill/>
        </p:spPr>
      </p:pic>
      <p:sp>
        <p:nvSpPr>
          <p:cNvPr id="91165" name="Text Box 25"/>
          <p:cNvSpPr txBox="1">
            <a:spLocks noChangeArrowheads="1"/>
          </p:cNvSpPr>
          <p:nvPr/>
        </p:nvSpPr>
        <p:spPr bwMode="auto">
          <a:xfrm>
            <a:off x="5686425" y="3813175"/>
            <a:ext cx="11699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prstClr val="black"/>
                </a:solidFill>
                <a:latin typeface="Arial" charset="0"/>
                <a:cs typeface="Arial" charset="0"/>
              </a:rPr>
              <a:t>nanofiber-based</a:t>
            </a:r>
          </a:p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prstClr val="black"/>
                </a:solidFill>
                <a:latin typeface="Arial" charset="0"/>
                <a:cs typeface="Arial" charset="0"/>
              </a:rPr>
              <a:t>atom-traps</a:t>
            </a:r>
          </a:p>
        </p:txBody>
      </p:sp>
      <p:sp>
        <p:nvSpPr>
          <p:cNvPr id="91166" name="Text Box 25"/>
          <p:cNvSpPr txBox="1">
            <a:spLocks noChangeArrowheads="1"/>
          </p:cNvSpPr>
          <p:nvPr/>
        </p:nvSpPr>
        <p:spPr bwMode="auto">
          <a:xfrm>
            <a:off x="5686425" y="5157788"/>
            <a:ext cx="14065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prstClr val="black"/>
                </a:solidFill>
                <a:latin typeface="Arial" charset="0"/>
                <a:cs typeface="Arial" charset="0"/>
              </a:rPr>
              <a:t>optical interfaces</a:t>
            </a:r>
          </a:p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prstClr val="black"/>
                </a:solidFill>
                <a:latin typeface="Arial" charset="0"/>
                <a:cs typeface="Arial" charset="0"/>
              </a:rPr>
              <a:t>for single molecules</a:t>
            </a:r>
          </a:p>
        </p:txBody>
      </p:sp>
      <p:sp>
        <p:nvSpPr>
          <p:cNvPr id="12" name="Textfeld 15"/>
          <p:cNvSpPr txBox="1">
            <a:spLocks noChangeArrowheads="1"/>
          </p:cNvSpPr>
          <p:nvPr/>
        </p:nvSpPr>
        <p:spPr bwMode="auto">
          <a:xfrm>
            <a:off x="1928813" y="6418263"/>
            <a:ext cx="54292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AT" b="1" dirty="0">
                <a:solidFill>
                  <a:prstClr val="white"/>
                </a:solidFill>
                <a:latin typeface="Arial" charset="0"/>
                <a:cs typeface="Arial" charset="0"/>
              </a:rPr>
              <a:t>Angewandte Quantenphysik</a:t>
            </a:r>
          </a:p>
        </p:txBody>
      </p:sp>
    </p:spTree>
    <p:extLst>
      <p:ext uri="{BB962C8B-B14F-4D97-AF65-F5344CB8AC3E}">
        <p14:creationId xmlns:p14="http://schemas.microsoft.com/office/powerpoint/2010/main" val="394740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6" name="Textfeld 5"/>
          <p:cNvSpPr txBox="1">
            <a:spLocks noChangeArrowheads="1"/>
          </p:cNvSpPr>
          <p:nvPr/>
        </p:nvSpPr>
        <p:spPr bwMode="auto">
          <a:xfrm>
            <a:off x="642938" y="188913"/>
            <a:ext cx="7961510" cy="6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GB" sz="2400" b="1" dirty="0" err="1"/>
              <a:t>Vorlesung</a:t>
            </a:r>
            <a:r>
              <a:rPr lang="en-GB" sz="2400" b="1" dirty="0"/>
              <a:t> 141. </a:t>
            </a:r>
            <a:r>
              <a:rPr lang="en-GB" sz="2400" b="1" dirty="0" smtClean="0"/>
              <a:t>A11:  </a:t>
            </a:r>
            <a:r>
              <a:rPr lang="en-GB" sz="2400" b="1" dirty="0"/>
              <a:t/>
            </a:r>
            <a:br>
              <a:rPr lang="en-GB" sz="2400" b="1" dirty="0"/>
            </a:br>
            <a:r>
              <a:rPr lang="en-GB" sz="2400" b="1" dirty="0" err="1"/>
              <a:t>Quantenoptik</a:t>
            </a:r>
            <a:r>
              <a:rPr lang="en-GB" sz="2400" b="1" dirty="0"/>
              <a:t> </a:t>
            </a:r>
            <a:r>
              <a:rPr lang="en-GB" sz="2400" b="1" dirty="0" smtClean="0"/>
              <a:t>II</a:t>
            </a:r>
            <a:endParaRPr lang="en-GB" sz="2400" b="1" dirty="0"/>
          </a:p>
        </p:txBody>
      </p:sp>
      <p:sp>
        <p:nvSpPr>
          <p:cNvPr id="92167" name="Textfeld 6"/>
          <p:cNvSpPr txBox="1">
            <a:spLocks noChangeArrowheads="1"/>
          </p:cNvSpPr>
          <p:nvPr/>
        </p:nvSpPr>
        <p:spPr bwMode="auto">
          <a:xfrm>
            <a:off x="5915007" y="3423166"/>
            <a:ext cx="288611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200" b="1" dirty="0"/>
              <a:t>contact: </a:t>
            </a:r>
            <a:r>
              <a:rPr lang="en-GB" sz="1200" b="1" dirty="0" smtClean="0"/>
              <a:t>	</a:t>
            </a:r>
            <a:r>
              <a:rPr lang="en-GB" sz="1200" b="1" dirty="0">
                <a:hlinkClick r:id="rId3"/>
              </a:rPr>
              <a:t>christoph.clausen@ati.ac.at</a:t>
            </a:r>
            <a:r>
              <a:rPr lang="en-GB" sz="1200" b="1" dirty="0" smtClean="0"/>
              <a:t/>
            </a:r>
            <a:br>
              <a:rPr lang="en-GB" sz="1200" b="1" dirty="0" smtClean="0"/>
            </a:br>
            <a:r>
              <a:rPr lang="en-GB" sz="1200" b="1" dirty="0" smtClean="0"/>
              <a:t>	</a:t>
            </a:r>
            <a:r>
              <a:rPr lang="en-GB" sz="1200" b="1" dirty="0" smtClean="0">
                <a:solidFill>
                  <a:srgbClr val="FF0000"/>
                </a:solidFill>
                <a:hlinkClick r:id="rId4"/>
              </a:rPr>
              <a:t>schneeweiss@ati.ac.at</a:t>
            </a:r>
            <a:endParaRPr lang="en-GB" sz="1200" b="1" dirty="0" smtClean="0">
              <a:solidFill>
                <a:srgbClr val="FF0000"/>
              </a:solidFill>
            </a:endParaRPr>
          </a:p>
          <a:p>
            <a:r>
              <a:rPr lang="en-GB" sz="1200" b="1" dirty="0"/>
              <a:t>	</a:t>
            </a:r>
            <a:r>
              <a:rPr lang="en-GB" sz="1200" b="1" dirty="0" smtClean="0">
                <a:hlinkClick r:id="rId4"/>
              </a:rPr>
              <a:t>jvolz@ati.ac.at</a:t>
            </a:r>
            <a:endParaRPr lang="en-GB" sz="1200" b="1" dirty="0" smtClean="0"/>
          </a:p>
        </p:txBody>
      </p:sp>
      <p:sp>
        <p:nvSpPr>
          <p:cNvPr id="92168" name="Textfeld 7"/>
          <p:cNvSpPr txBox="1">
            <a:spLocks noChangeArrowheads="1"/>
          </p:cNvSpPr>
          <p:nvPr/>
        </p:nvSpPr>
        <p:spPr bwMode="auto">
          <a:xfrm>
            <a:off x="7637594" y="117165"/>
            <a:ext cx="116352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1400" dirty="0" smtClean="0">
                <a:solidFill>
                  <a:srgbClr val="404040"/>
                </a:solidFill>
              </a:rPr>
              <a:t>3 </a:t>
            </a:r>
            <a:r>
              <a:rPr lang="de-DE" sz="1400" dirty="0">
                <a:solidFill>
                  <a:srgbClr val="404040"/>
                </a:solidFill>
              </a:rPr>
              <a:t>ECTS </a:t>
            </a:r>
            <a:r>
              <a:rPr lang="de-DE" sz="1400" dirty="0" err="1" smtClean="0">
                <a:solidFill>
                  <a:srgbClr val="404040"/>
                </a:solidFill>
              </a:rPr>
              <a:t>points</a:t>
            </a:r>
            <a:endParaRPr lang="de-DE" sz="1400" dirty="0" smtClean="0">
              <a:solidFill>
                <a:srgbClr val="404040"/>
              </a:solidFill>
            </a:endParaRPr>
          </a:p>
        </p:txBody>
      </p:sp>
      <p:sp>
        <p:nvSpPr>
          <p:cNvPr id="92171" name="Textfeld 8"/>
          <p:cNvSpPr txBox="1">
            <a:spLocks noChangeArrowheads="1"/>
          </p:cNvSpPr>
          <p:nvPr/>
        </p:nvSpPr>
        <p:spPr bwMode="auto">
          <a:xfrm>
            <a:off x="642938" y="836712"/>
            <a:ext cx="8466137" cy="15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Understanding the interaction of light and matter at the quantum mechanical level.</a:t>
            </a:r>
          </a:p>
          <a:p>
            <a:pPr marL="342900" indent="-342900">
              <a:buAutoNum type="arabicParenBoth"/>
            </a:pPr>
            <a:r>
              <a:rPr lang="en-US" sz="1400" dirty="0" smtClean="0"/>
              <a:t>Electromagnetically </a:t>
            </a:r>
            <a:r>
              <a:rPr lang="en-US" sz="1400" dirty="0" smtClean="0"/>
              <a:t>induced transparency, slow light and quantum memories for </a:t>
            </a:r>
            <a:r>
              <a:rPr lang="en-US" sz="1400" dirty="0" smtClean="0"/>
              <a:t>light </a:t>
            </a:r>
          </a:p>
          <a:p>
            <a:pPr marL="342900" indent="-342900">
              <a:buAutoNum type="arabicParenBoth"/>
            </a:pPr>
            <a:r>
              <a:rPr lang="en-US" sz="1400" dirty="0" smtClean="0"/>
              <a:t>Laser </a:t>
            </a:r>
            <a:r>
              <a:rPr lang="en-US" sz="1400" dirty="0" smtClean="0"/>
              <a:t>cooling and trapping of neutral atoms and </a:t>
            </a:r>
            <a:r>
              <a:rPr lang="en-US" sz="1400" dirty="0" smtClean="0"/>
              <a:t>ions</a:t>
            </a:r>
            <a:endParaRPr lang="en-US" sz="1400" dirty="0"/>
          </a:p>
          <a:p>
            <a:pPr marL="342900" indent="-342900">
              <a:buAutoNum type="arabicParenBoth"/>
            </a:pPr>
            <a:r>
              <a:rPr lang="en-US" sz="1400" dirty="0" err="1" smtClean="0"/>
              <a:t>Photodetection</a:t>
            </a:r>
            <a:r>
              <a:rPr lang="en-US" sz="1400" dirty="0" smtClean="0"/>
              <a:t>: coherence, photon-photon correlations, correlation </a:t>
            </a:r>
            <a:r>
              <a:rPr lang="en-US" sz="1400" dirty="0" smtClean="0"/>
              <a:t>functions</a:t>
            </a:r>
          </a:p>
          <a:p>
            <a:pPr marL="342900" indent="-342900">
              <a:buAutoNum type="arabicParenBoth"/>
            </a:pPr>
            <a:r>
              <a:rPr lang="en-US" sz="1400" dirty="0" smtClean="0"/>
              <a:t>Sources </a:t>
            </a:r>
            <a:r>
              <a:rPr lang="en-US" sz="1400" dirty="0" smtClean="0"/>
              <a:t>of non-classical light: entangled photon pairs, squeezed light, test of quantum mechanics </a:t>
            </a:r>
            <a:endParaRPr lang="en-US" sz="1400" dirty="0" smtClean="0"/>
          </a:p>
          <a:p>
            <a:pPr marL="342900" indent="-342900">
              <a:buAutoNum type="arabicParenBoth"/>
            </a:pPr>
            <a:r>
              <a:rPr lang="en-US" sz="1400" dirty="0" smtClean="0"/>
              <a:t>Selected </a:t>
            </a:r>
            <a:r>
              <a:rPr lang="en-US" sz="1400" dirty="0" smtClean="0"/>
              <a:t>topics from quantum information processing and </a:t>
            </a:r>
            <a:r>
              <a:rPr lang="en-US" sz="1400" dirty="0" smtClean="0"/>
              <a:t>communication</a:t>
            </a:r>
            <a:endParaRPr lang="en-US" sz="1400" dirty="0"/>
          </a:p>
        </p:txBody>
      </p:sp>
      <p:sp>
        <p:nvSpPr>
          <p:cNvPr id="92176" name="Textfeld 15"/>
          <p:cNvSpPr txBox="1">
            <a:spLocks noChangeArrowheads="1"/>
          </p:cNvSpPr>
          <p:nvPr/>
        </p:nvSpPr>
        <p:spPr bwMode="auto">
          <a:xfrm>
            <a:off x="1928813" y="6418263"/>
            <a:ext cx="54292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de-AT" b="1">
                <a:solidFill>
                  <a:schemeClr val="bg1"/>
                </a:solidFill>
              </a:rPr>
              <a:t>Atom und Quantenphysik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21879" y="2529110"/>
            <a:ext cx="6308254" cy="3708202"/>
            <a:chOff x="154" y="964"/>
            <a:chExt cx="6855" cy="3975"/>
          </a:xfrm>
        </p:grpSpPr>
        <p:pic>
          <p:nvPicPr>
            <p:cNvPr id="9" name="Picture 5" descr="CQED1_black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" y="964"/>
              <a:ext cx="1599" cy="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QED2_black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6" y="1756"/>
              <a:ext cx="1599" cy="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 descr="CQED3_black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8" y="2548"/>
              <a:ext cx="1599" cy="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CQED4_black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" y="3340"/>
              <a:ext cx="1599" cy="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feld 8"/>
          <p:cNvSpPr txBox="1">
            <a:spLocks noChangeArrowheads="1"/>
          </p:cNvSpPr>
          <p:nvPr/>
        </p:nvSpPr>
        <p:spPr bwMode="auto">
          <a:xfrm>
            <a:off x="5915007" y="2612812"/>
            <a:ext cx="31214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 smtClean="0"/>
              <a:t>Date:  	Thursdays 10:00 – 12:00</a:t>
            </a:r>
            <a:br>
              <a:rPr lang="en-US" sz="1400" dirty="0" smtClean="0"/>
            </a:br>
            <a:r>
              <a:rPr lang="en-US" sz="1400" dirty="0" smtClean="0"/>
              <a:t>	Seminar-room </a:t>
            </a:r>
            <a:r>
              <a:rPr lang="en-US" sz="1400" dirty="0"/>
              <a:t>DB </a:t>
            </a:r>
            <a:r>
              <a:rPr lang="en-US" sz="1400" dirty="0" err="1"/>
              <a:t>gelb</a:t>
            </a:r>
            <a:r>
              <a:rPr lang="en-US" sz="1400" dirty="0"/>
              <a:t> 03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09839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6" name="Textfeld 5"/>
          <p:cNvSpPr txBox="1">
            <a:spLocks noChangeArrowheads="1"/>
          </p:cNvSpPr>
          <p:nvPr/>
        </p:nvSpPr>
        <p:spPr bwMode="auto">
          <a:xfrm>
            <a:off x="755576" y="3068960"/>
            <a:ext cx="8388424" cy="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400" b="1" dirty="0" err="1">
                <a:solidFill>
                  <a:prstClr val="black"/>
                </a:solidFill>
                <a:latin typeface="Arial" charset="0"/>
                <a:cs typeface="Arial" charset="0"/>
              </a:rPr>
              <a:t>Projektarbeit</a:t>
            </a:r>
            <a:r>
              <a:rPr lang="en-GB" sz="2400" b="1" dirty="0">
                <a:solidFill>
                  <a:prstClr val="black"/>
                </a:solidFill>
                <a:latin typeface="Arial" charset="0"/>
                <a:cs typeface="Arial" charset="0"/>
              </a:rPr>
              <a:t>: </a:t>
            </a:r>
            <a:r>
              <a:rPr lang="en-GB" sz="2400" b="1" dirty="0" err="1">
                <a:solidFill>
                  <a:prstClr val="black"/>
                </a:solidFill>
                <a:latin typeface="Arial" charset="0"/>
                <a:cs typeface="Arial" charset="0"/>
              </a:rPr>
              <a:t>Nanophotonics</a:t>
            </a:r>
            <a:r>
              <a:rPr lang="en-GB" sz="2400" b="1" dirty="0">
                <a:solidFill>
                  <a:prstClr val="black"/>
                </a:solidFill>
                <a:latin typeface="Arial" charset="0"/>
                <a:cs typeface="Arial" charset="0"/>
              </a:rPr>
              <a:t> 				</a:t>
            </a:r>
            <a:r>
              <a:rPr lang="en-GB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141.A13  </a:t>
            </a:r>
            <a:r>
              <a:rPr lang="en-GB" sz="2400" b="1" dirty="0">
                <a:solidFill>
                  <a:prstClr val="black"/>
                </a:solidFill>
                <a:latin typeface="Arial" charset="0"/>
                <a:cs typeface="Arial" charset="0"/>
              </a:rPr>
              <a:t/>
            </a:r>
            <a:br>
              <a:rPr lang="en-GB" sz="2400" b="1" dirty="0">
                <a:solidFill>
                  <a:prstClr val="black"/>
                </a:solidFill>
                <a:latin typeface="Arial" charset="0"/>
                <a:cs typeface="Arial" charset="0"/>
              </a:rPr>
            </a:br>
            <a:endParaRPr lang="en-GB" sz="24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92168" name="Textfeld 7"/>
          <p:cNvSpPr txBox="1">
            <a:spLocks noChangeArrowheads="1"/>
          </p:cNvSpPr>
          <p:nvPr/>
        </p:nvSpPr>
        <p:spPr bwMode="auto">
          <a:xfrm>
            <a:off x="6524625" y="0"/>
            <a:ext cx="26193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>
                <a:solidFill>
                  <a:srgbClr val="404040"/>
                </a:solidFill>
                <a:latin typeface="Arial" charset="0"/>
                <a:cs typeface="Arial" charset="0"/>
              </a:rPr>
              <a:t>10 ECTS </a:t>
            </a:r>
            <a:r>
              <a:rPr lang="de-DE" sz="1400" dirty="0" err="1">
                <a:solidFill>
                  <a:srgbClr val="404040"/>
                </a:solidFill>
                <a:latin typeface="Arial" charset="0"/>
                <a:cs typeface="Arial" charset="0"/>
              </a:rPr>
              <a:t>points</a:t>
            </a:r>
            <a:r>
              <a:rPr lang="de-DE" sz="1400" dirty="0">
                <a:solidFill>
                  <a:srgbClr val="404040"/>
                </a:solidFill>
                <a:latin typeface="Arial" charset="0"/>
                <a:cs typeface="Arial" charset="0"/>
              </a:rPr>
              <a:t>, </a:t>
            </a:r>
            <a:r>
              <a:rPr lang="de-DE" sz="1400" dirty="0" err="1">
                <a:solidFill>
                  <a:srgbClr val="404040"/>
                </a:solidFill>
                <a:latin typeface="Arial" charset="0"/>
                <a:cs typeface="Arial" charset="0"/>
              </a:rPr>
              <a:t>located</a:t>
            </a:r>
            <a:r>
              <a:rPr lang="de-DE" sz="1400" dirty="0">
                <a:solidFill>
                  <a:srgbClr val="404040"/>
                </a:solidFill>
                <a:latin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rgbClr val="404040"/>
                </a:solidFill>
                <a:latin typeface="Arial" charset="0"/>
                <a:cs typeface="Arial" charset="0"/>
              </a:rPr>
              <a:t>at</a:t>
            </a:r>
            <a:r>
              <a:rPr lang="de-DE" sz="1400" dirty="0">
                <a:solidFill>
                  <a:srgbClr val="404040"/>
                </a:solidFill>
                <a:latin typeface="Arial" charset="0"/>
                <a:cs typeface="Arial" charset="0"/>
              </a:rPr>
              <a:t> ATI</a:t>
            </a:r>
          </a:p>
        </p:txBody>
      </p:sp>
      <p:sp>
        <p:nvSpPr>
          <p:cNvPr id="92171" name="Textfeld 8"/>
          <p:cNvSpPr txBox="1">
            <a:spLocks noChangeArrowheads="1"/>
          </p:cNvSpPr>
          <p:nvPr/>
        </p:nvSpPr>
        <p:spPr bwMode="auto">
          <a:xfrm>
            <a:off x="1187624" y="3608208"/>
            <a:ext cx="5472608" cy="15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cs typeface="Arial" charset="0"/>
              </a:rPr>
              <a:t>Understanding the basic concepts &amp; experimental techniques in the field of </a:t>
            </a:r>
            <a:r>
              <a:rPr lang="en-US" dirty="0" err="1">
                <a:solidFill>
                  <a:prstClr val="black"/>
                </a:solidFill>
                <a:latin typeface="Arial" charset="0"/>
                <a:cs typeface="Arial" charset="0"/>
              </a:rPr>
              <a:t>nanophotonics</a:t>
            </a:r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>
                <a:solidFill>
                  <a:prstClr val="black"/>
                </a:solidFill>
                <a:latin typeface="Arial" charset="0"/>
                <a:cs typeface="Arial" charset="0"/>
              </a:rPr>
              <a:t>laser, laser optics, laser stabilization, light detectors, </a:t>
            </a:r>
            <a:br>
              <a:rPr lang="en-GB" sz="1400" dirty="0">
                <a:solidFill>
                  <a:prstClr val="black"/>
                </a:solidFill>
                <a:latin typeface="Arial" charset="0"/>
                <a:cs typeface="Arial" charset="0"/>
              </a:rPr>
            </a:br>
            <a:r>
              <a:rPr lang="en-GB" sz="1400" dirty="0">
                <a:solidFill>
                  <a:prstClr val="black"/>
                </a:solidFill>
                <a:latin typeface="Arial" charset="0"/>
                <a:cs typeface="Arial" charset="0"/>
              </a:rPr>
              <a:t>glass fibre optics, near-field effects, </a:t>
            </a:r>
            <a:br>
              <a:rPr lang="en-GB" sz="1400" dirty="0">
                <a:solidFill>
                  <a:prstClr val="black"/>
                </a:solidFill>
                <a:latin typeface="Arial" charset="0"/>
                <a:cs typeface="Arial" charset="0"/>
              </a:rPr>
            </a:br>
            <a:r>
              <a:rPr lang="en-GB" sz="1400" dirty="0">
                <a:solidFill>
                  <a:prstClr val="black"/>
                </a:solidFill>
                <a:latin typeface="Arial" charset="0"/>
                <a:cs typeface="Arial" charset="0"/>
              </a:rPr>
              <a:t>fabrication and characterization of photonic components, </a:t>
            </a:r>
            <a:br>
              <a:rPr lang="en-GB" sz="1400" dirty="0">
                <a:solidFill>
                  <a:prstClr val="black"/>
                </a:solidFill>
                <a:latin typeface="Arial" charset="0"/>
                <a:cs typeface="Arial" charset="0"/>
              </a:rPr>
            </a:br>
            <a:r>
              <a:rPr lang="en-GB" sz="1400" dirty="0">
                <a:solidFill>
                  <a:prstClr val="black"/>
                </a:solidFill>
                <a:latin typeface="Arial" charset="0"/>
                <a:cs typeface="Arial" charset="0"/>
              </a:rPr>
              <a:t>optical </a:t>
            </a:r>
            <a:r>
              <a:rPr lang="en-GB" sz="1400" dirty="0" err="1">
                <a:solidFill>
                  <a:prstClr val="black"/>
                </a:solidFill>
                <a:latin typeface="Arial" charset="0"/>
                <a:cs typeface="Arial" charset="0"/>
              </a:rPr>
              <a:t>microresonators</a:t>
            </a:r>
            <a:r>
              <a:rPr lang="en-GB" sz="1400" dirty="0">
                <a:solidFill>
                  <a:prstClr val="black"/>
                </a:solidFill>
                <a:latin typeface="Arial" charset="0"/>
                <a:cs typeface="Arial" charset="0"/>
              </a:rPr>
              <a:t>…</a:t>
            </a:r>
          </a:p>
        </p:txBody>
      </p:sp>
      <p:sp>
        <p:nvSpPr>
          <p:cNvPr id="92176" name="Textfeld 15"/>
          <p:cNvSpPr txBox="1">
            <a:spLocks noChangeArrowheads="1"/>
          </p:cNvSpPr>
          <p:nvPr/>
        </p:nvSpPr>
        <p:spPr bwMode="auto">
          <a:xfrm>
            <a:off x="1928813" y="6418263"/>
            <a:ext cx="54292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AT" b="1" dirty="0">
                <a:solidFill>
                  <a:prstClr val="white"/>
                </a:solidFill>
                <a:latin typeface="Arial" charset="0"/>
                <a:cs typeface="Arial" charset="0"/>
              </a:rPr>
              <a:t>Angewandte Quantenphysik</a:t>
            </a:r>
          </a:p>
        </p:txBody>
      </p:sp>
      <p:sp>
        <p:nvSpPr>
          <p:cNvPr id="92177" name="Rechteck 16"/>
          <p:cNvSpPr>
            <a:spLocks noChangeArrowheads="1"/>
          </p:cNvSpPr>
          <p:nvPr/>
        </p:nvSpPr>
        <p:spPr bwMode="auto">
          <a:xfrm>
            <a:off x="2588129" y="5689814"/>
            <a:ext cx="39677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b="1" dirty="0">
                <a:solidFill>
                  <a:prstClr val="black"/>
                </a:solidFill>
                <a:latin typeface="Arial" charset="0"/>
                <a:cs typeface="Arial" charset="0"/>
              </a:rPr>
              <a:t>also </a:t>
            </a:r>
            <a:r>
              <a:rPr lang="de-DE" b="1" dirty="0" err="1">
                <a:solidFill>
                  <a:prstClr val="black"/>
                </a:solidFill>
                <a:latin typeface="Arial" charset="0"/>
                <a:cs typeface="Arial" charset="0"/>
              </a:rPr>
              <a:t>suitable</a:t>
            </a:r>
            <a:r>
              <a:rPr lang="de-DE" b="1" dirty="0">
                <a:solidFill>
                  <a:prstClr val="black"/>
                </a:solidFill>
                <a:latin typeface="Arial" charset="0"/>
                <a:cs typeface="Arial" charset="0"/>
              </a:rPr>
              <a:t> </a:t>
            </a:r>
            <a:r>
              <a:rPr lang="de-DE" b="1" dirty="0" err="1">
                <a:solidFill>
                  <a:prstClr val="black"/>
                </a:solidFill>
                <a:latin typeface="Arial" charset="0"/>
                <a:cs typeface="Arial" charset="0"/>
              </a:rPr>
              <a:t>for</a:t>
            </a:r>
            <a:r>
              <a:rPr lang="de-DE" b="1" dirty="0">
                <a:solidFill>
                  <a:prstClr val="black"/>
                </a:solidFill>
                <a:latin typeface="Arial" charset="0"/>
                <a:cs typeface="Arial" charset="0"/>
              </a:rPr>
              <a:t> </a:t>
            </a:r>
            <a:r>
              <a:rPr lang="de-DE" b="1" dirty="0" err="1">
                <a:solidFill>
                  <a:prstClr val="black"/>
                </a:solidFill>
                <a:latin typeface="Arial" charset="0"/>
                <a:cs typeface="Arial" charset="0"/>
              </a:rPr>
              <a:t>bachelor</a:t>
            </a:r>
            <a:r>
              <a:rPr lang="de-DE" b="1" dirty="0">
                <a:solidFill>
                  <a:prstClr val="black"/>
                </a:solidFill>
                <a:latin typeface="Arial" charset="0"/>
                <a:cs typeface="Arial" charset="0"/>
              </a:rPr>
              <a:t> </a:t>
            </a:r>
            <a:r>
              <a:rPr lang="de-DE" b="1" dirty="0" err="1">
                <a:solidFill>
                  <a:prstClr val="black"/>
                </a:solidFill>
                <a:latin typeface="Arial" charset="0"/>
                <a:cs typeface="Arial" charset="0"/>
              </a:rPr>
              <a:t>projects</a:t>
            </a:r>
            <a:endParaRPr lang="en-GB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6607695" y="3500735"/>
            <a:ext cx="2356793" cy="2592561"/>
            <a:chOff x="1973" y="1389"/>
            <a:chExt cx="1860" cy="2086"/>
          </a:xfrm>
        </p:grpSpPr>
        <p:pic>
          <p:nvPicPr>
            <p:cNvPr id="13" name="Picture 18"/>
            <p:cNvPicPr>
              <a:picLocks noChangeAspect="1" noChangeArrowheads="1"/>
            </p:cNvPicPr>
            <p:nvPr/>
          </p:nvPicPr>
          <p:blipFill>
            <a:blip r:embed="rId3" cstate="screen"/>
            <a:srcRect l="2362"/>
            <a:stretch>
              <a:fillRect/>
            </a:stretch>
          </p:blipFill>
          <p:spPr bwMode="auto">
            <a:xfrm>
              <a:off x="1973" y="1389"/>
              <a:ext cx="1860" cy="1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19" descr="Abb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973" y="3059"/>
              <a:ext cx="1860" cy="416"/>
            </a:xfrm>
            <a:prstGeom prst="rect">
              <a:avLst/>
            </a:prstGeom>
            <a:noFill/>
          </p:spPr>
        </p:pic>
      </p:grpSp>
      <p:sp>
        <p:nvSpPr>
          <p:cNvPr id="12" name="Textfeld 6"/>
          <p:cNvSpPr txBox="1">
            <a:spLocks noChangeArrowheads="1"/>
          </p:cNvSpPr>
          <p:nvPr/>
        </p:nvSpPr>
        <p:spPr bwMode="auto">
          <a:xfrm>
            <a:off x="6010706" y="6093296"/>
            <a:ext cx="313329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contact: </a:t>
            </a:r>
            <a:r>
              <a:rPr lang="en-GB" sz="1200" b="1" dirty="0">
                <a:solidFill>
                  <a:prstClr val="black"/>
                </a:solidFill>
                <a:latin typeface="Arial" charset="0"/>
                <a:cs typeface="Arial" charset="0"/>
                <a:hlinkClick r:id="rId5"/>
              </a:rPr>
              <a:t>Arno.Rauschenbeutel@ati.ac.at</a:t>
            </a:r>
            <a:endParaRPr lang="en-GB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feld 5"/>
          <p:cNvSpPr txBox="1">
            <a:spLocks noChangeArrowheads="1"/>
          </p:cNvSpPr>
          <p:nvPr/>
        </p:nvSpPr>
        <p:spPr bwMode="auto">
          <a:xfrm>
            <a:off x="720080" y="476672"/>
            <a:ext cx="8460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400" b="1" dirty="0" err="1">
                <a:solidFill>
                  <a:prstClr val="black"/>
                </a:solidFill>
                <a:latin typeface="Arial" charset="0"/>
                <a:cs typeface="Arial" charset="0"/>
              </a:rPr>
              <a:t>Projektarbeit</a:t>
            </a:r>
            <a:r>
              <a:rPr lang="en-GB" sz="2400" b="1" dirty="0">
                <a:solidFill>
                  <a:prstClr val="black"/>
                </a:solidFill>
                <a:latin typeface="Arial" charset="0"/>
                <a:cs typeface="Arial" charset="0"/>
              </a:rPr>
              <a:t>: Quantum Optics				</a:t>
            </a:r>
            <a:r>
              <a:rPr lang="en-GB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141.095</a:t>
            </a:r>
            <a:r>
              <a:rPr lang="en-GB" sz="2400" b="1" dirty="0">
                <a:solidFill>
                  <a:prstClr val="black"/>
                </a:solidFill>
                <a:latin typeface="Arial" charset="0"/>
                <a:cs typeface="Arial" charset="0"/>
              </a:rPr>
              <a:t>  </a:t>
            </a:r>
          </a:p>
        </p:txBody>
      </p:sp>
      <p:sp>
        <p:nvSpPr>
          <p:cNvPr id="15" name="Textfeld 8"/>
          <p:cNvSpPr txBox="1">
            <a:spLocks noChangeArrowheads="1"/>
          </p:cNvSpPr>
          <p:nvPr/>
        </p:nvSpPr>
        <p:spPr bwMode="auto">
          <a:xfrm>
            <a:off x="1187624" y="984210"/>
            <a:ext cx="5616624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cs typeface="Arial" charset="0"/>
              </a:rPr>
              <a:t>Understanding the basic concepts &amp; experimental techniques in the field of quantum optics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400" dirty="0">
                <a:solidFill>
                  <a:prstClr val="black"/>
                </a:solidFill>
                <a:latin typeface="Arial" charset="0"/>
                <a:cs typeface="Arial" charset="0"/>
              </a:rPr>
              <a:t>laser, laser optics, laser stabilization, ultra-high vacuum technology, light detectors, preparation &amp; characterization of atoms, molecules and other quantum emitters, cryogenics, laser cooling, …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69"/>
          <a:stretch/>
        </p:blipFill>
        <p:spPr>
          <a:xfrm>
            <a:off x="1440160" y="2276872"/>
            <a:ext cx="4427984" cy="65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3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</Words>
  <Application>Microsoft Office PowerPoint</Application>
  <PresentationFormat>Bildschirmpräsentation (4:3)</PresentationFormat>
  <Paragraphs>49</Paragraphs>
  <Slides>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7" baseType="lpstr">
      <vt:lpstr>Arial</vt:lpstr>
      <vt:lpstr>Calibri</vt:lpstr>
      <vt:lpstr>Larissa-Design</vt:lpstr>
      <vt:lpstr>Applied Quantum Physics</vt:lpstr>
      <vt:lpstr>Coupling light and matter in the quantum regime with optical nanofibers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Quantum Physics</dc:title>
  <dc:creator>becker</dc:creator>
  <cp:lastModifiedBy>Juergen Volz</cp:lastModifiedBy>
  <cp:revision>9</cp:revision>
  <dcterms:created xsi:type="dcterms:W3CDTF">2014-02-13T11:00:48Z</dcterms:created>
  <dcterms:modified xsi:type="dcterms:W3CDTF">2016-02-24T12:55:18Z</dcterms:modified>
</cp:coreProperties>
</file>